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313" r:id="rId2"/>
    <p:sldId id="304" r:id="rId3"/>
    <p:sldId id="305" r:id="rId4"/>
    <p:sldId id="308" r:id="rId5"/>
    <p:sldId id="309" r:id="rId6"/>
    <p:sldId id="310" r:id="rId7"/>
    <p:sldId id="311" r:id="rId8"/>
    <p:sldId id="312" r:id="rId9"/>
    <p:sldId id="307" r:id="rId10"/>
    <p:sldId id="315" r:id="rId11"/>
    <p:sldId id="316" r:id="rId12"/>
    <p:sldId id="319" r:id="rId13"/>
    <p:sldId id="318" r:id="rId14"/>
    <p:sldId id="317" r:id="rId15"/>
    <p:sldId id="320" r:id="rId16"/>
    <p:sldId id="333" r:id="rId17"/>
    <p:sldId id="266" r:id="rId18"/>
    <p:sldId id="267" r:id="rId19"/>
    <p:sldId id="268" r:id="rId20"/>
    <p:sldId id="269" r:id="rId21"/>
    <p:sldId id="270" r:id="rId22"/>
    <p:sldId id="271" r:id="rId23"/>
    <p:sldId id="272" r:id="rId24"/>
    <p:sldId id="279" r:id="rId25"/>
    <p:sldId id="280" r:id="rId26"/>
    <p:sldId id="281" r:id="rId27"/>
    <p:sldId id="282" r:id="rId28"/>
    <p:sldId id="283" r:id="rId29"/>
    <p:sldId id="284" r:id="rId30"/>
    <p:sldId id="332" r:id="rId31"/>
    <p:sldId id="287" r:id="rId32"/>
    <p:sldId id="274" r:id="rId33"/>
    <p:sldId id="289" r:id="rId34"/>
    <p:sldId id="296" r:id="rId35"/>
    <p:sldId id="331" r:id="rId36"/>
    <p:sldId id="298" r:id="rId37"/>
    <p:sldId id="324" r:id="rId38"/>
    <p:sldId id="330" r:id="rId39"/>
    <p:sldId id="301" r:id="rId40"/>
    <p:sldId id="302" r:id="rId41"/>
    <p:sldId id="303" r:id="rId42"/>
    <p:sldId id="323" r:id="rId43"/>
    <p:sldId id="33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5" autoAdjust="0"/>
    <p:restoredTop sz="94660"/>
  </p:normalViewPr>
  <p:slideViewPr>
    <p:cSldViewPr snapToGrid="0">
      <p:cViewPr varScale="1">
        <p:scale>
          <a:sx n="79" d="100"/>
          <a:sy n="79" d="100"/>
        </p:scale>
        <p:origin x="58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6813-D2CC-F897-5563-CA5B03D716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7E031C-A075-C6CE-1530-D32CA79CC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E08FCC-846A-C9C5-9DCA-DB7E4F33002B}"/>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BC4A17C1-BD55-639A-575D-28C7FD6D99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68E02-D31A-35EB-9AC8-090858E88068}"/>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280122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D8AC-6742-4EFA-FCFE-22154AB604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6B6340-BEFF-2C93-F160-93425CB98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500673-D899-3B85-D38F-67F0083C04BE}"/>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79DBA180-F075-5346-A6FF-26ED52510B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26A60B-364F-814A-11E1-16E69D75755A}"/>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176061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764FF-37BD-79E3-9404-B82B5A899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A2F636-1247-C119-739E-B81E73D043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40A198-E9D8-3CED-5A81-E40E1FDE2F0F}"/>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000CE2A5-4F10-1EB9-D05A-528CE9B07C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D7E8B7-8B4D-121E-B87B-61D2C5B5676C}"/>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50605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9B0-4925-48D9-CC23-F18ED277D2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A90756-A306-F65D-FA2C-0CBBE4F4B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61C83-7F2E-1F3D-5107-9CE1393F1949}"/>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83E38B3F-397B-D9EF-4565-26F2847CD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F6096-1399-C8F4-CBD7-F0FB7CE66B69}"/>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3762792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DB2F-5BD2-D30C-4F74-ABA86406C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CB5E37-0185-1C47-C56C-E6FB28452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7465DF-65A7-C189-4872-07B1F6FA0DC4}"/>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9D24349B-16BA-7EAE-FDF7-BF8483F143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E9B5B-E332-E56C-098A-3CDD37FC764D}"/>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286753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6704-E2C1-16BD-47A0-1A227B2834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580A5-040C-D515-F6B7-BBAAE73BE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2AA40E-8257-BF92-7F58-8DFADCED7D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80F257-986A-05DC-794E-C762F89EB4C1}"/>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6" name="Footer Placeholder 5">
            <a:extLst>
              <a:ext uri="{FF2B5EF4-FFF2-40B4-BE49-F238E27FC236}">
                <a16:creationId xmlns:a16="http://schemas.microsoft.com/office/drawing/2014/main" id="{E0A36933-3443-16ED-82C6-37C0E4D019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658D48-F395-EA76-0B9D-829E71EBF4FE}"/>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16207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77D3-291B-410F-8D5F-3A05E9F305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6A805B-3487-8E18-96B4-4F3C89779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047D89-3BF1-DFB5-75FC-A58A9AB55F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DFBDF1-0FD2-2D4C-E1C7-04B028F6F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F6D0FC-D749-4292-61BC-A554154E1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08EBC5-69A2-8A95-7A66-694024172440}"/>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8" name="Footer Placeholder 7">
            <a:extLst>
              <a:ext uri="{FF2B5EF4-FFF2-40B4-BE49-F238E27FC236}">
                <a16:creationId xmlns:a16="http://schemas.microsoft.com/office/drawing/2014/main" id="{7E9E3B47-FA5C-2455-DEDB-849709CF5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398D34-BE43-15F6-4647-DB71B46C9176}"/>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343499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CFA35-C437-370E-4E00-770C82E150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D19915-5081-4070-89E2-D0611D82CDD3}"/>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4" name="Footer Placeholder 3">
            <a:extLst>
              <a:ext uri="{FF2B5EF4-FFF2-40B4-BE49-F238E27FC236}">
                <a16:creationId xmlns:a16="http://schemas.microsoft.com/office/drawing/2014/main" id="{3D885332-EA66-22D2-2E79-B84FF1E78C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82E5E8-6F4E-7C67-7D8B-692B98340F13}"/>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354107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0C68B-88F5-6082-C5ED-6632A3E71ACB}"/>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3" name="Footer Placeholder 2">
            <a:extLst>
              <a:ext uri="{FF2B5EF4-FFF2-40B4-BE49-F238E27FC236}">
                <a16:creationId xmlns:a16="http://schemas.microsoft.com/office/drawing/2014/main" id="{776994C1-4FD0-371C-3C1A-9CA9FEAF9C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176053-CAE5-0F54-81B8-3BB3EA96A115}"/>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3057256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AB22-896F-E555-4082-A76C442C6A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EE023A-BDA2-AE7F-5AC6-25F60EE03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4E3D89-944D-B067-FE11-81D1C6D21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24C94-D3B4-1620-F5AB-A3677DA47A72}"/>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6" name="Footer Placeholder 5">
            <a:extLst>
              <a:ext uri="{FF2B5EF4-FFF2-40B4-BE49-F238E27FC236}">
                <a16:creationId xmlns:a16="http://schemas.microsoft.com/office/drawing/2014/main" id="{B1896827-4100-D236-823E-4EA712E4B1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C4C934-D8C0-24A3-6458-78A28493CDFA}"/>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2822942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622D-1EFE-12D1-D38B-431491E5E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93424E-E827-56D6-A561-BC37012A9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AB9FE1-8F83-FAAF-70A9-51152B021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3D04F-61E0-B26C-EC38-970EBF7E2DBB}"/>
              </a:ext>
            </a:extLst>
          </p:cNvPr>
          <p:cNvSpPr>
            <a:spLocks noGrp="1"/>
          </p:cNvSpPr>
          <p:nvPr>
            <p:ph type="dt" sz="half" idx="10"/>
          </p:nvPr>
        </p:nvSpPr>
        <p:spPr/>
        <p:txBody>
          <a:bodyPr/>
          <a:lstStyle/>
          <a:p>
            <a:fld id="{C8764212-6911-472E-9657-E78D539A6E0B}" type="datetimeFigureOut">
              <a:rPr lang="en-IN" smtClean="0"/>
              <a:t>29-08-2023</a:t>
            </a:fld>
            <a:endParaRPr lang="en-IN"/>
          </a:p>
        </p:txBody>
      </p:sp>
      <p:sp>
        <p:nvSpPr>
          <p:cNvPr id="6" name="Footer Placeholder 5">
            <a:extLst>
              <a:ext uri="{FF2B5EF4-FFF2-40B4-BE49-F238E27FC236}">
                <a16:creationId xmlns:a16="http://schemas.microsoft.com/office/drawing/2014/main" id="{1C785510-0393-9AE3-08BA-752B7F9D7E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DAA829-724A-D572-827A-9A7225501AC4}"/>
              </a:ext>
            </a:extLst>
          </p:cNvPr>
          <p:cNvSpPr>
            <a:spLocks noGrp="1"/>
          </p:cNvSpPr>
          <p:nvPr>
            <p:ph type="sldNum" sz="quarter" idx="12"/>
          </p:nvPr>
        </p:nvSpPr>
        <p:spPr/>
        <p:txBody>
          <a:bodyPr/>
          <a:lstStyle/>
          <a:p>
            <a:fld id="{E8F23664-D49D-4B1A-9F01-EAF55F82D5FF}" type="slidenum">
              <a:rPr lang="en-IN" smtClean="0"/>
              <a:t>‹#›</a:t>
            </a:fld>
            <a:endParaRPr lang="en-IN"/>
          </a:p>
        </p:txBody>
      </p:sp>
    </p:spTree>
    <p:extLst>
      <p:ext uri="{BB962C8B-B14F-4D97-AF65-F5344CB8AC3E}">
        <p14:creationId xmlns:p14="http://schemas.microsoft.com/office/powerpoint/2010/main" val="292082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020CB9-8DBF-722D-73BE-B13431CF6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24D4D1-9432-BF64-271E-D7290ADA6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6DAF3D-8C4C-2842-87F3-CD7926A03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64212-6911-472E-9657-E78D539A6E0B}" type="datetimeFigureOut">
              <a:rPr lang="en-IN" smtClean="0"/>
              <a:t>29-08-2023</a:t>
            </a:fld>
            <a:endParaRPr lang="en-IN"/>
          </a:p>
        </p:txBody>
      </p:sp>
      <p:sp>
        <p:nvSpPr>
          <p:cNvPr id="5" name="Footer Placeholder 4">
            <a:extLst>
              <a:ext uri="{FF2B5EF4-FFF2-40B4-BE49-F238E27FC236}">
                <a16:creationId xmlns:a16="http://schemas.microsoft.com/office/drawing/2014/main" id="{49AFE8AA-A1E7-52BC-E574-29B7CB8A5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DD155D-7C31-A9E6-72AB-B339B91EA8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23664-D49D-4B1A-9F01-EAF55F82D5FF}" type="slidenum">
              <a:rPr lang="en-IN" smtClean="0"/>
              <a:t>‹#›</a:t>
            </a:fld>
            <a:endParaRPr lang="en-IN"/>
          </a:p>
        </p:txBody>
      </p:sp>
    </p:spTree>
    <p:extLst>
      <p:ext uri="{BB962C8B-B14F-4D97-AF65-F5344CB8AC3E}">
        <p14:creationId xmlns:p14="http://schemas.microsoft.com/office/powerpoint/2010/main" val="1970212990"/>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D452F0-8C1D-26D4-0C14-B4B9FC4FF2C8}"/>
              </a:ext>
            </a:extLst>
          </p:cNvPr>
          <p:cNvSpPr txBox="1"/>
          <p:nvPr/>
        </p:nvSpPr>
        <p:spPr>
          <a:xfrm>
            <a:off x="2744821" y="1293777"/>
            <a:ext cx="6702358" cy="535531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INSTITUTE FOR ADVANCED COMPUTING AND SOFTWARE DEVELOPMENT AKURDI, PUNE</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Power Point Presentation on</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“Book My Doc System”</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PG-DAC MARCH 2023</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Submitted By:</a:t>
            </a:r>
          </a:p>
          <a:p>
            <a:pPr algn="ctr"/>
            <a:r>
              <a:rPr lang="en-US" b="1" dirty="0">
                <a:latin typeface="Times New Roman" panose="02020603050405020304" pitchFamily="18" charset="0"/>
                <a:cs typeface="Times New Roman" panose="02020603050405020304" pitchFamily="18" charset="0"/>
              </a:rPr>
              <a:t>Group No: 87</a:t>
            </a:r>
          </a:p>
          <a:p>
            <a:pPr algn="ct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Name :					PRN:</a:t>
            </a:r>
          </a:p>
          <a:p>
            <a:r>
              <a:rPr lang="en-US" b="1" dirty="0">
                <a:latin typeface="Times New Roman" panose="02020603050405020304" pitchFamily="18" charset="0"/>
                <a:cs typeface="Times New Roman" panose="02020603050405020304" pitchFamily="18" charset="0"/>
              </a:rPr>
              <a:t>Mohan </a:t>
            </a:r>
            <a:r>
              <a:rPr lang="en-US" b="1" dirty="0" err="1">
                <a:latin typeface="Times New Roman" panose="02020603050405020304" pitchFamily="18" charset="0"/>
                <a:cs typeface="Times New Roman" panose="02020603050405020304" pitchFamily="18" charset="0"/>
              </a:rPr>
              <a:t>Talavar</a:t>
            </a:r>
            <a:r>
              <a:rPr lang="en-US" b="1" dirty="0">
                <a:latin typeface="Times New Roman" panose="02020603050405020304" pitchFamily="18" charset="0"/>
                <a:cs typeface="Times New Roman" panose="02020603050405020304" pitchFamily="18" charset="0"/>
              </a:rPr>
              <a:t>  (233169)                                     230341220099</a:t>
            </a:r>
          </a:p>
          <a:p>
            <a:r>
              <a:rPr lang="en-US" b="1" dirty="0">
                <a:latin typeface="Times New Roman" panose="02020603050405020304" pitchFamily="18" charset="0"/>
                <a:cs typeface="Times New Roman" panose="02020603050405020304" pitchFamily="18" charset="0"/>
              </a:rPr>
              <a:t>Pranay Patil  (233185)			230341220130												</a:t>
            </a:r>
          </a:p>
          <a:p>
            <a:pPr algn="ct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E3F238-9756-B13D-B3F9-40A5F8E8F67D}"/>
              </a:ext>
            </a:extLst>
          </p:cNvPr>
          <p:cNvPicPr>
            <a:picLocks noChangeAspect="1"/>
          </p:cNvPicPr>
          <p:nvPr/>
        </p:nvPicPr>
        <p:blipFill>
          <a:blip r:embed="rId2"/>
          <a:stretch>
            <a:fillRect/>
          </a:stretch>
        </p:blipFill>
        <p:spPr>
          <a:xfrm>
            <a:off x="430205" y="391065"/>
            <a:ext cx="1587843" cy="1655129"/>
          </a:xfrm>
          <a:prstGeom prst="rect">
            <a:avLst/>
          </a:prstGeom>
        </p:spPr>
      </p:pic>
      <p:pic>
        <p:nvPicPr>
          <p:cNvPr id="4" name="image29.jpg">
            <a:extLst>
              <a:ext uri="{FF2B5EF4-FFF2-40B4-BE49-F238E27FC236}">
                <a16:creationId xmlns:a16="http://schemas.microsoft.com/office/drawing/2014/main" id="{B6D1BFDF-21F4-883C-5607-F96A775EB9D0}"/>
              </a:ext>
            </a:extLst>
          </p:cNvPr>
          <p:cNvPicPr/>
          <p:nvPr/>
        </p:nvPicPr>
        <p:blipFill>
          <a:blip r:embed="rId3"/>
          <a:srcRect/>
          <a:stretch>
            <a:fillRect/>
          </a:stretch>
        </p:blipFill>
        <p:spPr>
          <a:xfrm>
            <a:off x="10038946" y="391065"/>
            <a:ext cx="1422232" cy="669250"/>
          </a:xfrm>
          <a:prstGeom prst="rect">
            <a:avLst/>
          </a:prstGeom>
          <a:ln/>
        </p:spPr>
      </p:pic>
    </p:spTree>
    <p:extLst>
      <p:ext uri="{BB962C8B-B14F-4D97-AF65-F5344CB8AC3E}">
        <p14:creationId xmlns:p14="http://schemas.microsoft.com/office/powerpoint/2010/main" val="1345889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Data Flow Diagrams</a:t>
            </a:r>
            <a:endParaRPr lang="en-IN" sz="4000" dirty="0">
              <a:latin typeface="Times New Roman" panose="02020603050405020304" pitchFamily="18" charset="0"/>
              <a:cs typeface="Times New Roman" panose="02020603050405020304" pitchFamily="18" charset="0"/>
            </a:endParaRPr>
          </a:p>
        </p:txBody>
      </p:sp>
      <p:pic>
        <p:nvPicPr>
          <p:cNvPr id="5" name="Picture 4" descr="A diagram of a system&#10;&#10;Description automatically generated">
            <a:extLst>
              <a:ext uri="{FF2B5EF4-FFF2-40B4-BE49-F238E27FC236}">
                <a16:creationId xmlns:a16="http://schemas.microsoft.com/office/drawing/2014/main" id="{D13FC7EA-D5BD-565C-ACE3-EF6546363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55" y="2508705"/>
            <a:ext cx="4601977" cy="3831446"/>
          </a:xfrm>
          <a:prstGeom prst="rect">
            <a:avLst/>
          </a:prstGeom>
        </p:spPr>
      </p:pic>
      <p:sp>
        <p:nvSpPr>
          <p:cNvPr id="8" name="TextBox 7">
            <a:extLst>
              <a:ext uri="{FF2B5EF4-FFF2-40B4-BE49-F238E27FC236}">
                <a16:creationId xmlns:a16="http://schemas.microsoft.com/office/drawing/2014/main" id="{9D742D0C-7453-9448-0420-A786FB5BF176}"/>
              </a:ext>
            </a:extLst>
          </p:cNvPr>
          <p:cNvSpPr txBox="1"/>
          <p:nvPr/>
        </p:nvSpPr>
        <p:spPr>
          <a:xfrm>
            <a:off x="756356" y="2049062"/>
            <a:ext cx="2393244"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0</a:t>
            </a:r>
            <a:r>
              <a:rPr lang="en-US" b="1" baseline="30000" dirty="0">
                <a:latin typeface="Times New Roman" panose="02020603050405020304" pitchFamily="18" charset="0"/>
                <a:cs typeface="Times New Roman" panose="02020603050405020304" pitchFamily="18" charset="0"/>
              </a:rPr>
              <a:t>th</a:t>
            </a:r>
            <a:r>
              <a:rPr lang="en-US" b="1" dirty="0">
                <a:latin typeface="Times New Roman" panose="02020603050405020304" pitchFamily="18" charset="0"/>
                <a:cs typeface="Times New Roman" panose="02020603050405020304" pitchFamily="18" charset="0"/>
              </a:rPr>
              <a:t>  level DFD</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A7BD8B-A6A7-D2FA-F687-9F1C02745373}"/>
              </a:ext>
            </a:extLst>
          </p:cNvPr>
          <p:cNvSpPr txBox="1"/>
          <p:nvPr/>
        </p:nvSpPr>
        <p:spPr>
          <a:xfrm>
            <a:off x="7571140" y="2049062"/>
            <a:ext cx="6096000" cy="369332"/>
          </a:xfrm>
          <a:prstGeom prst="rect">
            <a:avLst/>
          </a:prstGeom>
          <a:noFill/>
        </p:spPr>
        <p:txBody>
          <a:bodyPr wrap="square">
            <a:spAutoFit/>
          </a:bodyPr>
          <a:lstStyle/>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1</a:t>
            </a:r>
            <a:r>
              <a:rPr lang="en-US" b="1" baseline="30000" dirty="0">
                <a:latin typeface="Times New Roman" panose="02020603050405020304" pitchFamily="18" charset="0"/>
                <a:cs typeface="Times New Roman" panose="02020603050405020304" pitchFamily="18" charset="0"/>
              </a:rPr>
              <a:t>th</a:t>
            </a:r>
            <a:r>
              <a:rPr lang="en-US" b="1" dirty="0">
                <a:latin typeface="Times New Roman" panose="02020603050405020304" pitchFamily="18" charset="0"/>
                <a:cs typeface="Times New Roman" panose="02020603050405020304" pitchFamily="18" charset="0"/>
              </a:rPr>
              <a:t>  level DFD</a:t>
            </a:r>
            <a:endParaRPr lang="en-IN" b="1" dirty="0">
              <a:latin typeface="Times New Roman" panose="02020603050405020304" pitchFamily="18" charset="0"/>
              <a:cs typeface="Times New Roman" panose="02020603050405020304" pitchFamily="18" charset="0"/>
            </a:endParaRPr>
          </a:p>
        </p:txBody>
      </p:sp>
      <p:pic>
        <p:nvPicPr>
          <p:cNvPr id="9" name="Picture 8" descr="A diagram of a login application&#10;&#10;Description automatically generated">
            <a:extLst>
              <a:ext uri="{FF2B5EF4-FFF2-40B4-BE49-F238E27FC236}">
                <a16:creationId xmlns:a16="http://schemas.microsoft.com/office/drawing/2014/main" id="{7E9B4F15-AD4E-20FB-8E41-BCBDA897F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691" y="2508705"/>
            <a:ext cx="5678435" cy="3621031"/>
          </a:xfrm>
          <a:prstGeom prst="rect">
            <a:avLst/>
          </a:prstGeom>
        </p:spPr>
      </p:pic>
    </p:spTree>
    <p:extLst>
      <p:ext uri="{BB962C8B-B14F-4D97-AF65-F5344CB8AC3E}">
        <p14:creationId xmlns:p14="http://schemas.microsoft.com/office/powerpoint/2010/main" val="329245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Class Diagram</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patient class&#10;&#10;Description automatically generated">
            <a:extLst>
              <a:ext uri="{FF2B5EF4-FFF2-40B4-BE49-F238E27FC236}">
                <a16:creationId xmlns:a16="http://schemas.microsoft.com/office/drawing/2014/main" id="{8DEB6ABE-781E-DD68-8584-30FBA7331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641" y="1569156"/>
            <a:ext cx="7504718" cy="5091290"/>
          </a:xfrm>
          <a:prstGeom prst="rect">
            <a:avLst/>
          </a:prstGeom>
        </p:spPr>
      </p:pic>
    </p:spTree>
    <p:extLst>
      <p:ext uri="{BB962C8B-B14F-4D97-AF65-F5344CB8AC3E}">
        <p14:creationId xmlns:p14="http://schemas.microsoft.com/office/powerpoint/2010/main" val="4186649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Use Case Diagrams</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diagram&#10;&#10;Description automatically generated">
            <a:extLst>
              <a:ext uri="{FF2B5EF4-FFF2-40B4-BE49-F238E27FC236}">
                <a16:creationId xmlns:a16="http://schemas.microsoft.com/office/drawing/2014/main" id="{5C1829FC-2371-28EE-4AC8-49D84AF0C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03" y="1488332"/>
            <a:ext cx="6452394" cy="5041560"/>
          </a:xfrm>
          <a:prstGeom prst="rect">
            <a:avLst/>
          </a:prstGeom>
        </p:spPr>
      </p:pic>
    </p:spTree>
    <p:extLst>
      <p:ext uri="{BB962C8B-B14F-4D97-AF65-F5344CB8AC3E}">
        <p14:creationId xmlns:p14="http://schemas.microsoft.com/office/powerpoint/2010/main" val="711787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Activity Diagrams</a:t>
            </a:r>
            <a:endParaRPr lang="en-IN" sz="4000" dirty="0">
              <a:latin typeface="Times New Roman" panose="02020603050405020304" pitchFamily="18" charset="0"/>
              <a:cs typeface="Times New Roman" panose="02020603050405020304" pitchFamily="18" charset="0"/>
            </a:endParaRPr>
          </a:p>
        </p:txBody>
      </p:sp>
      <p:pic>
        <p:nvPicPr>
          <p:cNvPr id="5" name="Picture 4" descr="A diagram of a diagram&#10;&#10;Description automatically generated">
            <a:extLst>
              <a:ext uri="{FF2B5EF4-FFF2-40B4-BE49-F238E27FC236}">
                <a16:creationId xmlns:a16="http://schemas.microsoft.com/office/drawing/2014/main" id="{CDAA8267-297E-D089-8B23-4E876FEFD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57" y="1566153"/>
            <a:ext cx="1958782" cy="4980562"/>
          </a:xfrm>
          <a:prstGeom prst="rect">
            <a:avLst/>
          </a:prstGeom>
        </p:spPr>
      </p:pic>
      <p:pic>
        <p:nvPicPr>
          <p:cNvPr id="8" name="Picture 7" descr="A diagram of a diagram&#10;&#10;Description automatically generated">
            <a:extLst>
              <a:ext uri="{FF2B5EF4-FFF2-40B4-BE49-F238E27FC236}">
                <a16:creationId xmlns:a16="http://schemas.microsoft.com/office/drawing/2014/main" id="{DFF7366A-5A90-3347-5F59-FD194FB2B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037" y="1566153"/>
            <a:ext cx="2167926" cy="4980562"/>
          </a:xfrm>
          <a:prstGeom prst="rect">
            <a:avLst/>
          </a:prstGeom>
        </p:spPr>
      </p:pic>
      <p:pic>
        <p:nvPicPr>
          <p:cNvPr id="11" name="Picture 10" descr="A diagram of a diagram&#10;&#10;Description automatically generated">
            <a:extLst>
              <a:ext uri="{FF2B5EF4-FFF2-40B4-BE49-F238E27FC236}">
                <a16:creationId xmlns:a16="http://schemas.microsoft.com/office/drawing/2014/main" id="{1D4F6672-990B-3A1D-81EE-1EFEB2CA5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1416" y="1566153"/>
            <a:ext cx="2180594" cy="4980562"/>
          </a:xfrm>
          <a:prstGeom prst="rect">
            <a:avLst/>
          </a:prstGeom>
        </p:spPr>
      </p:pic>
    </p:spTree>
    <p:extLst>
      <p:ext uri="{BB962C8B-B14F-4D97-AF65-F5344CB8AC3E}">
        <p14:creationId xmlns:p14="http://schemas.microsoft.com/office/powerpoint/2010/main" val="2943725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Sequence Diagram</a:t>
            </a:r>
            <a:endParaRPr lang="en-IN" sz="4000" dirty="0">
              <a:latin typeface="Times New Roman" panose="02020603050405020304" pitchFamily="18" charset="0"/>
              <a:cs typeface="Times New Roman" panose="02020603050405020304" pitchFamily="18" charset="0"/>
            </a:endParaRPr>
          </a:p>
        </p:txBody>
      </p:sp>
      <p:pic>
        <p:nvPicPr>
          <p:cNvPr id="7" name="Picture 6" descr="A diagram of a project&#10;&#10;Description automatically generated">
            <a:extLst>
              <a:ext uri="{FF2B5EF4-FFF2-40B4-BE49-F238E27FC236}">
                <a16:creationId xmlns:a16="http://schemas.microsoft.com/office/drawing/2014/main" id="{58B5BA39-149E-40F6-D62C-280A39BD4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709" y="1905222"/>
            <a:ext cx="9092582" cy="3660199"/>
          </a:xfrm>
          <a:prstGeom prst="rect">
            <a:avLst/>
          </a:prstGeom>
        </p:spPr>
      </p:pic>
    </p:spTree>
    <p:extLst>
      <p:ext uri="{BB962C8B-B14F-4D97-AF65-F5344CB8AC3E}">
        <p14:creationId xmlns:p14="http://schemas.microsoft.com/office/powerpoint/2010/main" val="99277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130287"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Deployment Diagram</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box&#10;&#10;Description automatically generated">
            <a:extLst>
              <a:ext uri="{FF2B5EF4-FFF2-40B4-BE49-F238E27FC236}">
                <a16:creationId xmlns:a16="http://schemas.microsoft.com/office/drawing/2014/main" id="{7D9DEA30-DDF8-A379-E943-83EAF7581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611" y="1915665"/>
            <a:ext cx="6032777" cy="3559446"/>
          </a:xfrm>
          <a:prstGeom prst="rect">
            <a:avLst/>
          </a:prstGeom>
        </p:spPr>
      </p:pic>
    </p:spTree>
    <p:extLst>
      <p:ext uri="{BB962C8B-B14F-4D97-AF65-F5344CB8AC3E}">
        <p14:creationId xmlns:p14="http://schemas.microsoft.com/office/powerpoint/2010/main" val="106865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0E52-5CD1-6A9C-117C-FB93858E148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Anonymous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273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342158F-9EA5-EC76-2321-57098F4E5301}"/>
              </a:ext>
            </a:extLst>
          </p:cNvPr>
          <p:cNvPicPr>
            <a:picLocks noChangeAspect="1"/>
          </p:cNvPicPr>
          <p:nvPr/>
        </p:nvPicPr>
        <p:blipFill>
          <a:blip r:embed="rId2"/>
          <a:stretch>
            <a:fillRect/>
          </a:stretch>
        </p:blipFill>
        <p:spPr>
          <a:xfrm>
            <a:off x="0" y="-11289"/>
            <a:ext cx="12192000" cy="6858000"/>
          </a:xfrm>
          <a:prstGeom prst="rect">
            <a:avLst/>
          </a:prstGeom>
        </p:spPr>
      </p:pic>
    </p:spTree>
    <p:extLst>
      <p:ext uri="{BB962C8B-B14F-4D97-AF65-F5344CB8AC3E}">
        <p14:creationId xmlns:p14="http://schemas.microsoft.com/office/powerpoint/2010/main" val="142498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42FA85-C982-1F09-77AB-1E4D52B87E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1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870D0-9E69-D6F6-4B02-E1861DA743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87696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3E415-83DD-2587-E97F-36F54886F20D}"/>
              </a:ext>
            </a:extLst>
          </p:cNvPr>
          <p:cNvSpPr txBox="1"/>
          <p:nvPr/>
        </p:nvSpPr>
        <p:spPr>
          <a:xfrm>
            <a:off x="1544671" y="505123"/>
            <a:ext cx="9102657" cy="5324535"/>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Introduction</a:t>
            </a: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This document outlines the business requirements and scope of the Doctor's Appointment System. Its purpose is to define functional and non-functional requirements, business rules, and constraints.</a:t>
            </a:r>
          </a:p>
          <a:p>
            <a:pPr algn="just"/>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In the context of the pandemic, the project underscores the significance of internet power and the need to address issues in manually managing medical records. The project aims to eliminate errors and long waiting times, leading to savings in effort, funds, and work.</a:t>
            </a:r>
          </a:p>
          <a:p>
            <a:pPr algn="just"/>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The system's objective is to develop a website that reduces patient waiting times and hospital crowding. It primarily focuses on managing Doctor and patient details, test information, and booking numbers. The system ensures secure and organized storage of records for future reference.</a:t>
            </a:r>
          </a:p>
          <a:p>
            <a:pPr marL="371475" marR="0" indent="85725" algn="just">
              <a:lnSpc>
                <a:spcPct val="150000"/>
              </a:lnSpc>
              <a:spcBef>
                <a:spcPts val="0"/>
              </a:spcBef>
              <a:spcAft>
                <a:spcPts val="0"/>
              </a:spcAf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61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13B65-6DD7-A44A-FC2E-E58691F0BB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6398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B30F0-D515-42D0-1D71-D90328F5AE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141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AACB5-D5E9-9D35-E679-571FC69187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80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73CC-AD23-4B3D-BE5E-1D2912810C35}"/>
              </a:ext>
            </a:extLst>
          </p:cNvPr>
          <p:cNvPicPr>
            <a:picLocks noChangeAspect="1"/>
          </p:cNvPicPr>
          <p:nvPr/>
        </p:nvPicPr>
        <p:blipFill>
          <a:blip r:embed="rId2"/>
          <a:stretch>
            <a:fillRect/>
          </a:stretch>
        </p:blipFill>
        <p:spPr>
          <a:xfrm>
            <a:off x="-8709" y="-26127"/>
            <a:ext cx="12192000" cy="6858000"/>
          </a:xfrm>
          <a:prstGeom prst="rect">
            <a:avLst/>
          </a:prstGeom>
        </p:spPr>
      </p:pic>
    </p:spTree>
    <p:extLst>
      <p:ext uri="{BB962C8B-B14F-4D97-AF65-F5344CB8AC3E}">
        <p14:creationId xmlns:p14="http://schemas.microsoft.com/office/powerpoint/2010/main" val="131850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B395E7-3C25-BC7D-C94B-5A6E8B4C869C}"/>
              </a:ext>
            </a:extLst>
          </p:cNvPr>
          <p:cNvPicPr>
            <a:picLocks noChangeAspect="1"/>
          </p:cNvPicPr>
          <p:nvPr/>
        </p:nvPicPr>
        <p:blipFill>
          <a:blip r:embed="rId2"/>
          <a:stretch>
            <a:fillRect/>
          </a:stretch>
        </p:blipFill>
        <p:spPr>
          <a:xfrm>
            <a:off x="0" y="9427"/>
            <a:ext cx="12192000" cy="6858000"/>
          </a:xfrm>
          <a:prstGeom prst="rect">
            <a:avLst/>
          </a:prstGeom>
        </p:spPr>
      </p:pic>
    </p:spTree>
    <p:extLst>
      <p:ext uri="{BB962C8B-B14F-4D97-AF65-F5344CB8AC3E}">
        <p14:creationId xmlns:p14="http://schemas.microsoft.com/office/powerpoint/2010/main" val="18121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1B6B1-5E1C-7011-C776-7157BD5802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961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24766-1053-34A3-2BAB-E181E1E2BE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3356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5088-930B-DE73-A5DB-7E7E76E4EF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647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96D997-6781-AFF0-D3F9-414D68DD5C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139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29D94-197C-31B5-4951-262CA867B762}"/>
              </a:ext>
            </a:extLst>
          </p:cNvPr>
          <p:cNvPicPr>
            <a:picLocks noChangeAspect="1"/>
          </p:cNvPicPr>
          <p:nvPr/>
        </p:nvPicPr>
        <p:blipFill>
          <a:blip r:embed="rId2"/>
          <a:stretch>
            <a:fillRect/>
          </a:stretch>
        </p:blipFill>
        <p:spPr>
          <a:xfrm>
            <a:off x="0" y="-8709"/>
            <a:ext cx="12192000" cy="6858000"/>
          </a:xfrm>
          <a:prstGeom prst="rect">
            <a:avLst/>
          </a:prstGeom>
        </p:spPr>
      </p:pic>
    </p:spTree>
    <p:extLst>
      <p:ext uri="{BB962C8B-B14F-4D97-AF65-F5344CB8AC3E}">
        <p14:creationId xmlns:p14="http://schemas.microsoft.com/office/powerpoint/2010/main" val="384604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3685624"/>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Objective</a:t>
            </a: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objective of the Online Doctor Appointment Booking Web Application is to provide users a convenient, efficient, and user-friendly solution for scheduling medical appointments. Our platform presents a comprehensive list of doctors, including their schedules and availability in specific hospitals. This empowers users to make well-informed decisions and seamlessly book appointments, eliminating the need for unnecessary visits. By minimizing such visits, our system enhances hospital efficiency, reduces wait times, and ensures a smoother experience for both doctors and patients.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55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26D8-5A67-4943-3171-622C67AC3E3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Doctor Login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34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80E71-6FCF-99C9-2D52-D2F3ABB101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2903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55748-F606-8FE0-C596-302B1C62EB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5425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1B368-E46E-09BC-49CD-9153F70E0C92}"/>
              </a:ext>
            </a:extLst>
          </p:cNvPr>
          <p:cNvPicPr>
            <a:picLocks noChangeAspect="1"/>
          </p:cNvPicPr>
          <p:nvPr/>
        </p:nvPicPr>
        <p:blipFill>
          <a:blip r:embed="rId2"/>
          <a:stretch>
            <a:fillRect/>
          </a:stretch>
        </p:blipFill>
        <p:spPr>
          <a:xfrm>
            <a:off x="0" y="-233680"/>
            <a:ext cx="12192000" cy="6858000"/>
          </a:xfrm>
          <a:prstGeom prst="rect">
            <a:avLst/>
          </a:prstGeom>
        </p:spPr>
      </p:pic>
    </p:spTree>
    <p:extLst>
      <p:ext uri="{BB962C8B-B14F-4D97-AF65-F5344CB8AC3E}">
        <p14:creationId xmlns:p14="http://schemas.microsoft.com/office/powerpoint/2010/main" val="168980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581CF-70D2-406A-D415-D39C8A13F011}"/>
              </a:ext>
            </a:extLst>
          </p:cNvPr>
          <p:cNvPicPr>
            <a:picLocks noChangeAspect="1"/>
          </p:cNvPicPr>
          <p:nvPr/>
        </p:nvPicPr>
        <p:blipFill>
          <a:blip r:embed="rId2"/>
          <a:stretch>
            <a:fillRect/>
          </a:stretch>
        </p:blipFill>
        <p:spPr>
          <a:xfrm>
            <a:off x="0" y="-233680"/>
            <a:ext cx="12192000" cy="6858000"/>
          </a:xfrm>
          <a:prstGeom prst="rect">
            <a:avLst/>
          </a:prstGeom>
        </p:spPr>
      </p:pic>
    </p:spTree>
    <p:extLst>
      <p:ext uri="{BB962C8B-B14F-4D97-AF65-F5344CB8AC3E}">
        <p14:creationId xmlns:p14="http://schemas.microsoft.com/office/powerpoint/2010/main" val="303496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4BA2-AE93-8FA5-09E7-FFCD9FF28714}"/>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Patient Login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2422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C4AB0-47A3-3573-E693-55896ECFBD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5389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830B2-35DA-7847-EEE5-FDC9CE9F9B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5590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F5A0-1FA7-A41C-128E-6004BD2F217F}"/>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Admin Login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63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DC93D-A15C-E9E9-ED57-235E10E67CE2}"/>
              </a:ext>
            </a:extLst>
          </p:cNvPr>
          <p:cNvPicPr>
            <a:picLocks noChangeAspect="1"/>
          </p:cNvPicPr>
          <p:nvPr/>
        </p:nvPicPr>
        <p:blipFill>
          <a:blip r:embed="rId2"/>
          <a:stretch>
            <a:fillRect/>
          </a:stretch>
        </p:blipFill>
        <p:spPr>
          <a:xfrm>
            <a:off x="0" y="-223520"/>
            <a:ext cx="12192000" cy="6858000"/>
          </a:xfrm>
          <a:prstGeom prst="rect">
            <a:avLst/>
          </a:prstGeom>
        </p:spPr>
      </p:pic>
    </p:spTree>
    <p:extLst>
      <p:ext uri="{BB962C8B-B14F-4D97-AF65-F5344CB8AC3E}">
        <p14:creationId xmlns:p14="http://schemas.microsoft.com/office/powerpoint/2010/main" val="259182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322395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Scope</a:t>
            </a: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br>
              <a:rPr lang="en-US" sz="1200" b="0" i="0" dirty="0">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System is designed to offer a user-friendly solution for scheduling medical appointments and services exclusively within a single, chosen hospital. The application will empower users with the ability to access doctor information, schedules, and availability within the confines of this hospital, ensuring a seamless and informed booking experience. While presently focused on a specific hospital, the project's potential expansion to encompass multiple healthcare facilities remains a possibility for future iterations.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8699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736916-8D72-5C48-912C-E2343381A929}"/>
              </a:ext>
            </a:extLst>
          </p:cNvPr>
          <p:cNvPicPr>
            <a:picLocks noChangeAspect="1"/>
          </p:cNvPicPr>
          <p:nvPr/>
        </p:nvPicPr>
        <p:blipFill>
          <a:blip r:embed="rId2"/>
          <a:stretch>
            <a:fillRect/>
          </a:stretch>
        </p:blipFill>
        <p:spPr>
          <a:xfrm>
            <a:off x="0" y="-233680"/>
            <a:ext cx="12192000" cy="6858000"/>
          </a:xfrm>
          <a:prstGeom prst="rect">
            <a:avLst/>
          </a:prstGeom>
        </p:spPr>
      </p:pic>
    </p:spTree>
    <p:extLst>
      <p:ext uri="{BB962C8B-B14F-4D97-AF65-F5344CB8AC3E}">
        <p14:creationId xmlns:p14="http://schemas.microsoft.com/office/powerpoint/2010/main" val="2359491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85E4-FF01-E757-F27C-A6D71850C1D9}"/>
              </a:ext>
            </a:extLst>
          </p:cNvPr>
          <p:cNvPicPr>
            <a:picLocks noChangeAspect="1"/>
          </p:cNvPicPr>
          <p:nvPr/>
        </p:nvPicPr>
        <p:blipFill>
          <a:blip r:embed="rId2"/>
          <a:stretch>
            <a:fillRect/>
          </a:stretch>
        </p:blipFill>
        <p:spPr>
          <a:xfrm>
            <a:off x="0" y="-233680"/>
            <a:ext cx="12192000" cy="6858000"/>
          </a:xfrm>
          <a:prstGeom prst="rect">
            <a:avLst/>
          </a:prstGeom>
        </p:spPr>
      </p:pic>
    </p:spTree>
    <p:extLst>
      <p:ext uri="{BB962C8B-B14F-4D97-AF65-F5344CB8AC3E}">
        <p14:creationId xmlns:p14="http://schemas.microsoft.com/office/powerpoint/2010/main" val="3793069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56345-D565-65CD-C4CE-2DC6B8B4DF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1047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683B-7742-FBED-DA78-057C65DFC30E}"/>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64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516295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Technology Used</a:t>
            </a: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Frontend</a:t>
            </a:r>
            <a:r>
              <a:rPr lang="en-US" b="1"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React: Used for building the user interface, ensuring a responsive and intuitive user experience.</a:t>
            </a:r>
          </a:p>
          <a:p>
            <a:pPr algn="just"/>
            <a:endParaRPr lang="en-US" b="1"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Backend</a:t>
            </a:r>
            <a:r>
              <a:rPr lang="en-US" b="1"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Java Spring Boot: Employed to create the business logic layer, providing robust and efficient backend services.</a:t>
            </a:r>
          </a:p>
          <a:p>
            <a:pPr algn="just"/>
            <a:endParaRPr lang="en-US"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Database</a:t>
            </a:r>
            <a:r>
              <a:rPr lang="en-US" b="1"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MySQL: Chosen as the backend database management system for secure storage and retrieval of data.</a:t>
            </a:r>
          </a:p>
          <a:p>
            <a:pPr algn="just"/>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technology stack ensures a seamless and user-friendly Doctor's Appointment System, leveraging the strengths of each component for a comprehensive solution.</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73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4331955"/>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Software &amp; Hardware Configuration</a:t>
            </a: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For front-end-server</a:t>
            </a:r>
            <a:r>
              <a:rPr lang="en-US" b="1"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Windows10 &amp; higher version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 browser: Chrome , Microsoft Edge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 i5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gen or higher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4 </a:t>
            </a:r>
            <a:r>
              <a:rPr lang="en-US" dirty="0" err="1">
                <a:latin typeface="Times New Roman" panose="02020603050405020304" pitchFamily="18" charset="0"/>
                <a:cs typeface="Times New Roman" panose="02020603050405020304" pitchFamily="18" charset="0"/>
              </a:rPr>
              <a:t>gb</a:t>
            </a:r>
            <a:r>
              <a:rPr lang="en-US" dirty="0">
                <a:latin typeface="Times New Roman" panose="02020603050405020304" pitchFamily="18" charset="0"/>
                <a:cs typeface="Times New Roman" panose="02020603050405020304" pitchFamily="18" charset="0"/>
              </a:rPr>
              <a:t> Ram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64 </a:t>
            </a:r>
            <a:r>
              <a:rPr lang="en-US" dirty="0" err="1">
                <a:latin typeface="Times New Roman" panose="02020603050405020304" pitchFamily="18" charset="0"/>
                <a:cs typeface="Times New Roman" panose="02020603050405020304" pitchFamily="18" charset="0"/>
              </a:rPr>
              <a:t>gb</a:t>
            </a:r>
            <a:r>
              <a:rPr lang="en-US" dirty="0">
                <a:latin typeface="Times New Roman" panose="02020603050405020304" pitchFamily="18" charset="0"/>
                <a:cs typeface="Times New Roman" panose="02020603050405020304" pitchFamily="18" charset="0"/>
              </a:rPr>
              <a:t> Hard Disk Drive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Monitor , Keyboard , Mouse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64-Bit Operating System</a:t>
            </a:r>
          </a:p>
          <a:p>
            <a:pPr algn="just"/>
            <a:endParaRPr lang="en-US" dirty="0">
              <a:latin typeface="Times New Roman" panose="02020603050405020304" pitchFamily="18" charset="0"/>
              <a:cs typeface="Times New Roman" panose="02020603050405020304" pitchFamily="18" charset="0"/>
            </a:endParaRPr>
          </a:p>
          <a:p>
            <a:pPr algn="just"/>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C091489-DC7A-54C1-5DE1-BA24B9A1DF19}"/>
              </a:ext>
            </a:extLst>
          </p:cNvPr>
          <p:cNvSpPr txBox="1"/>
          <p:nvPr/>
        </p:nvSpPr>
        <p:spPr>
          <a:xfrm>
            <a:off x="6896910" y="1643974"/>
            <a:ext cx="4883285" cy="2862322"/>
          </a:xfrm>
          <a:prstGeom prst="rect">
            <a:avLst/>
          </a:prstGeom>
          <a:noFill/>
        </p:spPr>
        <p:txBody>
          <a:bodyPr wrap="square" rtlCol="0">
            <a:spAutoFit/>
          </a:bodyPr>
          <a:lstStyle/>
          <a:p>
            <a:pPr algn="just"/>
            <a:r>
              <a:rPr lang="en-US" b="1" u="sng" dirty="0">
                <a:latin typeface="Times New Roman" panose="02020603050405020304" pitchFamily="18" charset="0"/>
                <a:cs typeface="Times New Roman" panose="02020603050405020304" pitchFamily="18" charset="0"/>
              </a:rPr>
              <a:t>For Back-end-server</a:t>
            </a:r>
            <a:r>
              <a:rPr lang="en-US" b="1"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Windows10 &amp; higher version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MySQL 8.0</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Apache Tomcat Server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Monitor , Keyboard , Mouse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64-Bit Operating System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 i5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gen or higher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8 </a:t>
            </a:r>
            <a:r>
              <a:rPr lang="en-US" dirty="0" err="1">
                <a:latin typeface="Times New Roman" panose="02020603050405020304" pitchFamily="18" charset="0"/>
                <a:cs typeface="Times New Roman" panose="02020603050405020304" pitchFamily="18" charset="0"/>
              </a:rPr>
              <a:t>gb</a:t>
            </a:r>
            <a:r>
              <a:rPr lang="en-US" dirty="0">
                <a:latin typeface="Times New Roman" panose="02020603050405020304" pitchFamily="18" charset="0"/>
                <a:cs typeface="Times New Roman" panose="02020603050405020304" pitchFamily="18" charset="0"/>
              </a:rPr>
              <a:t> Ram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128 </a:t>
            </a:r>
            <a:r>
              <a:rPr lang="en-US" dirty="0" err="1">
                <a:latin typeface="Times New Roman" panose="02020603050405020304" pitchFamily="18" charset="0"/>
                <a:cs typeface="Times New Roman" panose="02020603050405020304" pitchFamily="18" charset="0"/>
              </a:rPr>
              <a:t>gb</a:t>
            </a:r>
            <a:r>
              <a:rPr lang="en-US" dirty="0">
                <a:latin typeface="Times New Roman" panose="02020603050405020304" pitchFamily="18" charset="0"/>
                <a:cs typeface="Times New Roman" panose="02020603050405020304" pitchFamily="18" charset="0"/>
              </a:rPr>
              <a:t> Hard Disk Drive </a:t>
            </a:r>
          </a:p>
          <a:p>
            <a:endParaRPr lang="en-IN" dirty="0"/>
          </a:p>
        </p:txBody>
      </p:sp>
    </p:spTree>
    <p:extLst>
      <p:ext uri="{BB962C8B-B14F-4D97-AF65-F5344CB8AC3E}">
        <p14:creationId xmlns:p14="http://schemas.microsoft.com/office/powerpoint/2010/main" val="75342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4401205"/>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Functionality</a:t>
            </a:r>
          </a:p>
          <a:p>
            <a:pPr algn="just"/>
            <a:endParaRPr lang="en-US" sz="1200" b="0" i="0" dirty="0">
              <a:effectLst/>
              <a:latin typeface="Times New Roman" panose="02020603050405020304" pitchFamily="18" charset="0"/>
              <a:cs typeface="Times New Roman" panose="02020603050405020304" pitchFamily="18" charset="0"/>
            </a:endParaRPr>
          </a:p>
          <a:p>
            <a:br>
              <a:rPr lang="en-US" sz="1200" b="0" i="0" dirty="0">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Doctor’s Appointment System is composed of three distinct modules, each designed to serve a specific role within the application: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Admin Module</a:t>
            </a:r>
            <a:r>
              <a:rPr lang="en-US" b="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log in to the system.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register a newly recruited doctor.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view a comprehensive list of all registered doctors and patients.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possesses the authority to view detailed information about doctors and patients, as          well as the capability to remove them.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access and review the complete schedule of appointment bookings for all doctors.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is empowered to approve or reject patient appointment cancellation requests.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79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42168-EBBD-A597-35AB-BA6AC4E6993F}"/>
              </a:ext>
            </a:extLst>
          </p:cNvPr>
          <p:cNvSpPr txBox="1"/>
          <p:nvPr/>
        </p:nvSpPr>
        <p:spPr>
          <a:xfrm>
            <a:off x="1572233" y="544749"/>
            <a:ext cx="9047534" cy="5078313"/>
          </a:xfrm>
          <a:prstGeom prst="rect">
            <a:avLst/>
          </a:prstGeom>
          <a:noFill/>
        </p:spPr>
        <p:txBody>
          <a:bodyPr wrap="square" rtlCol="0">
            <a:spAutoFit/>
          </a:bodyPr>
          <a:lstStyle/>
          <a:p>
            <a:endParaRPr lang="en-US" b="1" u="sng" dirty="0">
              <a:latin typeface="Times New Roman" panose="02020603050405020304" pitchFamily="18" charset="0"/>
              <a:cs typeface="Times New Roman" panose="02020603050405020304" pitchFamily="18" charset="0"/>
            </a:endParaRPr>
          </a:p>
          <a:p>
            <a:endParaRPr lang="en-US" b="1" u="sng" dirty="0">
              <a:latin typeface="Times New Roman" panose="02020603050405020304" pitchFamily="18" charset="0"/>
              <a:cs typeface="Times New Roman" panose="02020603050405020304" pitchFamily="18" charset="0"/>
            </a:endParaRPr>
          </a:p>
          <a:p>
            <a:endParaRPr lang="en-US" b="1" u="sng" dirty="0">
              <a:latin typeface="Times New Roman" panose="02020603050405020304" pitchFamily="18" charset="0"/>
              <a:cs typeface="Times New Roman" panose="02020603050405020304" pitchFamily="18" charset="0"/>
            </a:endParaRPr>
          </a:p>
          <a:p>
            <a:r>
              <a:rPr lang="en-US" b="1" u="sng" dirty="0">
                <a:latin typeface="Times New Roman" panose="02020603050405020304" pitchFamily="18" charset="0"/>
                <a:cs typeface="Times New Roman" panose="02020603050405020304" pitchFamily="18" charset="0"/>
              </a:rPr>
              <a:t>Doctor Module</a:t>
            </a:r>
            <a:r>
              <a:rPr lang="en-US" b="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Doctors can log in to their accounts.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Doctors can add or modify their availability schedules.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Doctors can access details of revisiting patients to enhance personalized care.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Doctors can view their own appointment schedules.</a:t>
            </a:r>
          </a:p>
          <a:p>
            <a:pPr marL="285750" indent="-285750">
              <a:buFont typeface="Arial" panose="020B0604020202020204" pitchFamily="34" charset="0"/>
              <a:buChar char="•"/>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b="1" u="sng" dirty="0">
                <a:latin typeface="Times New Roman" panose="02020603050405020304" pitchFamily="18" charset="0"/>
                <a:cs typeface="Times New Roman" panose="02020603050405020304" pitchFamily="18" charset="0"/>
              </a:rPr>
              <a:t>Patient Module</a:t>
            </a:r>
            <a:r>
              <a:rPr lang="en-US" b="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Patients can register within the system and subsequently book appointments.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Registered patients can securely log in to their accounts.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Patients can initiate the booking and cancellation of appointments.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Patients can access their prescribed treatment plans provided by the doctors.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Patients can request password reset in case of forgotten credentials.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51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24CF8-1502-0779-32C1-05612E2818C0}"/>
              </a:ext>
            </a:extLst>
          </p:cNvPr>
          <p:cNvSpPr txBox="1"/>
          <p:nvPr/>
        </p:nvSpPr>
        <p:spPr>
          <a:xfrm>
            <a:off x="2209800" y="651752"/>
            <a:ext cx="77724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Entity-Relationship Diagrams</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66EAA8D8-4C4C-B0E7-6DB1-06966C20D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776" y="1359638"/>
            <a:ext cx="7370424" cy="5031646"/>
          </a:xfrm>
          <a:prstGeom prst="rect">
            <a:avLst/>
          </a:prstGeom>
        </p:spPr>
      </p:pic>
    </p:spTree>
    <p:extLst>
      <p:ext uri="{BB962C8B-B14F-4D97-AF65-F5344CB8AC3E}">
        <p14:creationId xmlns:p14="http://schemas.microsoft.com/office/powerpoint/2010/main" val="3559661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492</TotalTime>
  <Words>775</Words>
  <Application>Microsoft Office PowerPoint</Application>
  <PresentationFormat>Widescreen</PresentationFormat>
  <Paragraphs>110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Anonymous 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Doctor Login</vt:lpstr>
      <vt:lpstr>PowerPoint Presentation</vt:lpstr>
      <vt:lpstr>PowerPoint Presentation</vt:lpstr>
      <vt:lpstr>PowerPoint Presentation</vt:lpstr>
      <vt:lpstr>PowerPoint Presentation</vt:lpstr>
      <vt:lpstr>Patient Login</vt:lpstr>
      <vt:lpstr>PowerPoint Presentation</vt:lpstr>
      <vt:lpstr>PowerPoint Presentation</vt:lpstr>
      <vt:lpstr>Admin Login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More</dc:creator>
  <cp:lastModifiedBy>PRANAY PATIL</cp:lastModifiedBy>
  <cp:revision>10</cp:revision>
  <dcterms:created xsi:type="dcterms:W3CDTF">2023-08-28T19:03:23Z</dcterms:created>
  <dcterms:modified xsi:type="dcterms:W3CDTF">2023-08-29T11:02:11Z</dcterms:modified>
</cp:coreProperties>
</file>